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Unbounded"/>
      <p:regular r:id="rId21"/>
    </p:embeddedFont>
    <p:embeddedFont>
      <p:font typeface="Unbounded"/>
      <p:regular r:id="rId22"/>
    </p:embeddedFont>
    <p:embeddedFont>
      <p:font typeface="Cabin"/>
      <p:regular r:id="rId23"/>
    </p:embeddedFont>
    <p:embeddedFont>
      <p:font typeface="Cabin"/>
      <p:regular r:id="rId24"/>
    </p:embeddedFont>
    <p:embeddedFont>
      <p:font typeface="Cabin"/>
      <p:regular r:id="rId25"/>
    </p:embeddedFont>
    <p:embeddedFont>
      <p:font typeface="Cabin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sv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6" Type="http://schemas.openxmlformats.org/officeDocument/2006/relationships/image" Target="../media/image-12-6.png"/><Relationship Id="rId7" Type="http://schemas.openxmlformats.org/officeDocument/2006/relationships/image" Target="../media/image-12-7.sv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svg"/><Relationship Id="rId12" Type="http://schemas.openxmlformats.org/officeDocument/2006/relationships/image" Target="../media/image-9-12.png"/><Relationship Id="rId13" Type="http://schemas.openxmlformats.org/officeDocument/2006/relationships/image" Target="../media/image-9-13.svg"/><Relationship Id="rId14" Type="http://schemas.openxmlformats.org/officeDocument/2006/relationships/image" Target="../media/image-9-14.png"/><Relationship Id="rId15" Type="http://schemas.openxmlformats.org/officeDocument/2006/relationships/image" Target="../media/image-9-15.svg"/><Relationship Id="rId16" Type="http://schemas.openxmlformats.org/officeDocument/2006/relationships/slideLayout" Target="../slideLayouts/slideLayout10.xml"/><Relationship Id="rId1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3762732"/>
            <a:ext cx="78686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QNX-Raspberry pi FOTA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201"/>
            <a:ext cx="5344358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Communication Stack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94717" y="1306711"/>
            <a:ext cx="13440966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system employs a robust, layered communication stack to ensure reliable and efficient data exchange between components. This architecture ensures clear separation of concerns and optimized performance.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578" y="2041446"/>
            <a:ext cx="1330643" cy="9633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35479" y="2492693"/>
            <a:ext cx="238839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790123" y="2211348"/>
            <a:ext cx="2031444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CommonAPI App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90123" y="2563058"/>
            <a:ext cx="203144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High-level RPC Abstraction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4662607" y="3016448"/>
            <a:ext cx="9330690" cy="11430"/>
          </a:xfrm>
          <a:prstGeom prst="roundRect">
            <a:avLst>
              <a:gd name="adj" fmla="val 222998"/>
            </a:avLst>
          </a:prstGeom>
          <a:solidFill>
            <a:srgbClr val="49606E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257" y="3047167"/>
            <a:ext cx="2661285" cy="96333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35479" y="3379470"/>
            <a:ext cx="238839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455444" y="3217069"/>
            <a:ext cx="2536150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CommonAPI Runtime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5455444" y="3568779"/>
            <a:ext cx="253615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Standardized service interface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5327928" y="4022169"/>
            <a:ext cx="8665369" cy="11430"/>
          </a:xfrm>
          <a:prstGeom prst="roundRect">
            <a:avLst>
              <a:gd name="adj" fmla="val 222998"/>
            </a:avLst>
          </a:prstGeom>
          <a:solidFill>
            <a:srgbClr val="49606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35" y="4052888"/>
            <a:ext cx="3991927" cy="96333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35479" y="4385191"/>
            <a:ext cx="238839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120765" y="4222790"/>
            <a:ext cx="199905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SOME/IP Binding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6120765" y="4574500"/>
            <a:ext cx="239649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Protocol-specific implementation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5993249" y="5027890"/>
            <a:ext cx="8000048" cy="11430"/>
          </a:xfrm>
          <a:prstGeom prst="roundRect">
            <a:avLst>
              <a:gd name="adj" fmla="val 222998"/>
            </a:avLst>
          </a:prstGeom>
          <a:solidFill>
            <a:srgbClr val="49606E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14" y="5058608"/>
            <a:ext cx="5322570" cy="96333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835360" y="5390912"/>
            <a:ext cx="238839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6786086" y="5228511"/>
            <a:ext cx="1999059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vsomeip Library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6786086" y="5580221"/>
            <a:ext cx="254174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SOME/IP runtime, service discovery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6658570" y="6033611"/>
            <a:ext cx="7334726" cy="11430"/>
          </a:xfrm>
          <a:prstGeom prst="roundRect">
            <a:avLst>
              <a:gd name="adj" fmla="val 222998"/>
            </a:avLst>
          </a:prstGeom>
          <a:solidFill>
            <a:srgbClr val="49606E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93" y="6064329"/>
            <a:ext cx="6653212" cy="96333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3835360" y="6396633"/>
            <a:ext cx="238839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19"/>
          <p:cNvSpPr/>
          <p:nvPr/>
        </p:nvSpPr>
        <p:spPr>
          <a:xfrm>
            <a:off x="7451408" y="6234232"/>
            <a:ext cx="1996202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Layer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7451408" y="6585942"/>
            <a:ext cx="199620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Ethernet/IP for data transfer</a:t>
            </a:r>
            <a:endParaRPr lang="en-US" sz="1300" dirty="0"/>
          </a:p>
        </p:txBody>
      </p:sp>
      <p:sp>
        <p:nvSpPr>
          <p:cNvPr id="28" name="Text 21"/>
          <p:cNvSpPr/>
          <p:nvPr/>
        </p:nvSpPr>
        <p:spPr>
          <a:xfrm>
            <a:off x="594717" y="7218759"/>
            <a:ext cx="13440966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CommonAPI is utilized for remote procedure call (RPC) abstraction, providing a consistent API for service interaction. Below this, vsomeip acts as the SOME/IP runtime, handling service discovery and efficient messaging. This layered approach allows for both control (RPC) and high-volume data transfer (events).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032" y="499705"/>
            <a:ext cx="5698927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OTA Update Sequence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36032" y="1306830"/>
            <a:ext cx="18168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6032" y="1592699"/>
            <a:ext cx="7871936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636032" y="1729264"/>
            <a:ext cx="3119199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Availability Check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36032" y="2105501"/>
            <a:ext cx="78719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client initiates contact to confirm the OTA server is online and ready.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6032" y="2714030"/>
            <a:ext cx="18168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6032" y="2999899"/>
            <a:ext cx="7871936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636032" y="3136463"/>
            <a:ext cx="285333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Version Request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36032" y="3512701"/>
            <a:ext cx="78719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client sends its current software version to the server.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36032" y="4121229"/>
            <a:ext cx="18168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6032" y="4407098"/>
            <a:ext cx="7871936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636032" y="4543663"/>
            <a:ext cx="3378518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Compares Versions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36032" y="4919901"/>
            <a:ext cx="78719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server cross-references the client's version with available updates.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6032" y="5528429"/>
            <a:ext cx="18168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36032" y="5814298"/>
            <a:ext cx="7871936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Text 15"/>
          <p:cNvSpPr/>
          <p:nvPr/>
        </p:nvSpPr>
        <p:spPr>
          <a:xfrm>
            <a:off x="636032" y="5950863"/>
            <a:ext cx="3488174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Update Download Initiation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36032" y="6327100"/>
            <a:ext cx="78719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If a new version is identified, the client proceeds to download the update package securely.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36032" y="6958370"/>
            <a:ext cx="7871936" cy="772001"/>
          </a:xfrm>
          <a:prstGeom prst="roundRect">
            <a:avLst>
              <a:gd name="adj" fmla="val 3531"/>
            </a:avLst>
          </a:prstGeom>
          <a:solidFill>
            <a:srgbClr val="054842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" y="7232094"/>
            <a:ext cx="227052" cy="181689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1226463" y="7185422"/>
            <a:ext cx="709981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a detailed visual representation, please refer to the external sequence diagram.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652" y="534710"/>
            <a:ext cx="7785497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 Diagrams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8399" y="1973520"/>
            <a:ext cx="291108" cy="2911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96326" y="1967627"/>
            <a:ext cx="28956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 Diagram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796326" y="2369463"/>
            <a:ext cx="715482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Visualizes the physical deployment of software artifacts on the network and hardware nodes, illustrating where components run.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399" y="3384530"/>
            <a:ext cx="291108" cy="2911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96326" y="3378637"/>
            <a:ext cx="2863572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Component Diagram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796326" y="3780473"/>
            <a:ext cx="715482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Highlights the structure of the system by showing its software components, their interfaces, and dependencies.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8399" y="4795540"/>
            <a:ext cx="291108" cy="2911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96326" y="4789646"/>
            <a:ext cx="2283262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Class Diagram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796326" y="5191482"/>
            <a:ext cx="715482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Details the system's static structure, representing classes, attributes, operations, and relationships between them.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165652" y="6030754"/>
            <a:ext cx="7785497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an in-depth understanding of the system's structural and behavioral aspects, these comprehensive diagrams are available.</a:t>
            </a:r>
            <a:endParaRPr lang="en-US" sz="1500" dirty="0"/>
          </a:p>
        </p:txBody>
      </p:sp>
      <p:sp>
        <p:nvSpPr>
          <p:cNvPr id="14" name="Shape 8"/>
          <p:cNvSpPr/>
          <p:nvPr/>
        </p:nvSpPr>
        <p:spPr>
          <a:xfrm>
            <a:off x="6165652" y="6870025"/>
            <a:ext cx="7785497" cy="824746"/>
          </a:xfrm>
          <a:prstGeom prst="roundRect">
            <a:avLst>
              <a:gd name="adj" fmla="val 3530"/>
            </a:avLst>
          </a:prstGeom>
          <a:solidFill>
            <a:srgbClr val="054842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9723" y="7163633"/>
            <a:ext cx="242530" cy="19407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96326" y="7112556"/>
            <a:ext cx="696075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architecture diagrams are presented in a separate PDF for clarity.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3039785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Questions?</a:t>
            </a:r>
            <a:endParaRPr lang="en-US" sz="8850" dirty="0"/>
          </a:p>
        </p:txBody>
      </p:sp>
      <p:sp>
        <p:nvSpPr>
          <p:cNvPr id="5" name="Text 2"/>
          <p:cNvSpPr/>
          <p:nvPr/>
        </p:nvSpPr>
        <p:spPr>
          <a:xfrm>
            <a:off x="837724" y="480679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welcome your inquiries and are ready to delve deeper into any aspect of our QNX-Raspberry Pi FOTA solution. Let's discuss!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410783"/>
            <a:ext cx="11264979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You!</a:t>
            </a:r>
            <a:endParaRPr lang="en-US" sz="8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009" y="658416"/>
            <a:ext cx="5859780" cy="703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009" y="1839992"/>
            <a:ext cx="3239095" cy="2288619"/>
          </a:xfrm>
          <a:prstGeom prst="roundRect">
            <a:avLst>
              <a:gd name="adj" fmla="val 1567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2288381" y="2774156"/>
            <a:ext cx="336233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4315182" y="2079069"/>
            <a:ext cx="4007525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Raspberry Pi: OTA Client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315182" y="2574131"/>
            <a:ext cx="4007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Initiates update requests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315182" y="3040499"/>
            <a:ext cx="4007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Receives update metadata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315182" y="3506867"/>
            <a:ext cx="4007525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Downloads and applies updates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4195643" y="4113371"/>
            <a:ext cx="9478208" cy="15240"/>
          </a:xfrm>
          <a:prstGeom prst="roundRect">
            <a:avLst>
              <a:gd name="adj" fmla="val 235393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837009" y="4248150"/>
            <a:ext cx="6478191" cy="2288619"/>
          </a:xfrm>
          <a:prstGeom prst="roundRect">
            <a:avLst>
              <a:gd name="adj" fmla="val 1567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3907988" y="5182314"/>
            <a:ext cx="336233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7554278" y="4487228"/>
            <a:ext cx="411694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QNX System: OTA Server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54278" y="4982289"/>
            <a:ext cx="4239339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Serves as decision authority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554278" y="5448657"/>
            <a:ext cx="4239339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Responds to client requests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4278" y="5915025"/>
            <a:ext cx="4239339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version and update metadata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009" y="6805732"/>
            <a:ext cx="12956381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architecture clearly defines the roles and responsibilities, ensuring a secure and controlled update process for embedded systems.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7986"/>
            <a:ext cx="103786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Hardware and Software Setup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10753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210753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480548"/>
            <a:ext cx="36168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Hardware &amp; 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2976086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client operates on 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Raspberry Pi 4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leveraging a custom-built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Yocto Linux image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optimized performance and a streamlined OS footprint.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210753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4378" y="2210753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9" name="Text 7"/>
          <p:cNvSpPr/>
          <p:nvPr/>
        </p:nvSpPr>
        <p:spPr>
          <a:xfrm>
            <a:off x="7796093" y="2480548"/>
            <a:ext cx="29615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Application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96093" y="2976086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client application is developed with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Qt6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featuring a responsive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QML UI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user interaction and a robust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C++ backend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handling core logic and OTA update processes.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634270"/>
            <a:ext cx="6357818" cy="2567226"/>
          </a:xfrm>
          <a:prstGeom prst="roundRect">
            <a:avLst>
              <a:gd name="adj" fmla="val 5699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7244" y="4634270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3" name="Text 11"/>
          <p:cNvSpPr/>
          <p:nvPr/>
        </p:nvSpPr>
        <p:spPr>
          <a:xfrm>
            <a:off x="1198959" y="4904065"/>
            <a:ext cx="33092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Environment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98959" y="5399603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OTA server component runs on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QNX OS (SDP 8)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securely hosted within 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virtual machine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ensure isolated and stable operations for critical services.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634270"/>
            <a:ext cx="6357818" cy="2567226"/>
          </a:xfrm>
          <a:prstGeom prst="roundRect">
            <a:avLst>
              <a:gd name="adj" fmla="val 5699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4378" y="4634270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7" name="Text 15"/>
          <p:cNvSpPr/>
          <p:nvPr/>
        </p:nvSpPr>
        <p:spPr>
          <a:xfrm>
            <a:off x="7796093" y="4904065"/>
            <a:ext cx="36976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Connectivity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96093" y="5399603"/>
            <a:ext cx="57267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Communication between the client (Raspberry Pi) and the server (QNX VM) is established via a reliable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Ethernet/IP network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ensuring efficient data transfer for updates.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7840"/>
            <a:ext cx="103077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Application Architecture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06924" y="2000607"/>
            <a:ext cx="30480" cy="5411033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1345704" y="225456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837664" y="20006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937915" y="205859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03859" y="204537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Qt6 QML UI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2303859" y="2611279"/>
            <a:ext cx="114888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Modern, responsive, and intuitive user interface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345704" y="3727013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837664" y="34730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937915" y="35310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303859" y="3517821"/>
            <a:ext cx="417885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OtaController Bridge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2303859" y="4083725"/>
            <a:ext cx="114888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Exposes APIs (Q_PROPERTY, Q_INVOKABLE) for seamless UI-backend communication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1345704" y="519945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837664" y="49454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937915" y="500348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303859" y="499026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C++ Backend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2303859" y="5556171"/>
            <a:ext cx="114888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Handles core logic, robust functionality, and isolates business logic from UI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1345704" y="6671905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837664" y="641794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937915" y="647592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2303859" y="646271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Communication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2303859" y="7028617"/>
            <a:ext cx="114888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Secure communication protocols and efficient file reception for OTA updates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248" y="2046803"/>
            <a:ext cx="3101221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UI Cards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6237" y="2786062"/>
            <a:ext cx="7792045" cy="158162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653" y="2786062"/>
            <a:ext cx="4080510" cy="158162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94" y="4473059"/>
            <a:ext cx="6721912" cy="158162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876" y="4473059"/>
            <a:ext cx="6673810" cy="15816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346" y="528280"/>
            <a:ext cx="4520089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Client UI Cards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9254" y="1602105"/>
            <a:ext cx="5611773" cy="288155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37" y="4637246"/>
            <a:ext cx="9310926" cy="28815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404" y="756404"/>
            <a:ext cx="6716792" cy="67167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001673"/>
            <a:ext cx="56397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Application Architecture</a:t>
            </a:r>
            <a:endParaRPr lang="en-US" sz="44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472696"/>
            <a:ext cx="5639753" cy="375511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457" y="3683417"/>
            <a:ext cx="182615" cy="18261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44540" y="4031184"/>
            <a:ext cx="1248173" cy="38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CommonAPI Service</a:t>
            </a:r>
            <a:endParaRPr lang="en-US" sz="1250" dirty="0"/>
          </a:p>
        </p:txBody>
      </p:sp>
      <p:sp>
        <p:nvSpPr>
          <p:cNvPr id="8" name="Text 2"/>
          <p:cNvSpPr/>
          <p:nvPr/>
        </p:nvSpPr>
        <p:spPr>
          <a:xfrm>
            <a:off x="1221257" y="4476079"/>
            <a:ext cx="1256390" cy="32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as a CommonAPI service</a:t>
            </a:r>
            <a:endParaRPr lang="en-US" sz="10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25738" y="3683417"/>
            <a:ext cx="182615" cy="18261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3287658" y="4031184"/>
            <a:ext cx="878035" cy="38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QNX Platform</a:t>
            </a:r>
            <a:endParaRPr lang="en-US" sz="1250" dirty="0"/>
          </a:p>
        </p:txBody>
      </p:sp>
      <p:sp>
        <p:nvSpPr>
          <p:cNvPr id="11" name="Text 4"/>
          <p:cNvSpPr/>
          <p:nvPr/>
        </p:nvSpPr>
        <p:spPr>
          <a:xfrm>
            <a:off x="3098537" y="4476079"/>
            <a:ext cx="1256390" cy="32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Runs on QNX real-time OS</a:t>
            </a:r>
            <a:endParaRPr lang="en-US" sz="10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3019" y="3683417"/>
            <a:ext cx="182615" cy="18261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054343" y="3949007"/>
            <a:ext cx="1099570" cy="38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IPC Integration</a:t>
            </a:r>
            <a:endParaRPr lang="en-US" sz="1250" dirty="0"/>
          </a:p>
        </p:txBody>
      </p:sp>
      <p:sp>
        <p:nvSpPr>
          <p:cNvPr id="14" name="Text 6"/>
          <p:cNvSpPr/>
          <p:nvPr/>
        </p:nvSpPr>
        <p:spPr>
          <a:xfrm>
            <a:off x="4975933" y="4393902"/>
            <a:ext cx="1256390" cy="49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Inter-process communication using CommonAPI</a:t>
            </a:r>
            <a:endParaRPr lang="en-US" sz="10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457" y="5538784"/>
            <a:ext cx="182615" cy="18261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246480" y="5886551"/>
            <a:ext cx="1205943" cy="38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Deterministic Behavior</a:t>
            </a:r>
            <a:endParaRPr lang="en-US" sz="1250" dirty="0"/>
          </a:p>
        </p:txBody>
      </p:sp>
      <p:sp>
        <p:nvSpPr>
          <p:cNvPr id="17" name="Text 8"/>
          <p:cNvSpPr/>
          <p:nvPr/>
        </p:nvSpPr>
        <p:spPr>
          <a:xfrm>
            <a:off x="1221257" y="6331446"/>
            <a:ext cx="1256390" cy="328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predictable responses</a:t>
            </a:r>
            <a:endParaRPr lang="en-US" sz="1050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25738" y="5538784"/>
            <a:ext cx="182615" cy="18261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3365269" y="5886551"/>
            <a:ext cx="722812" cy="38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Safety-Critical</a:t>
            </a:r>
            <a:endParaRPr lang="en-US" sz="1250" dirty="0"/>
          </a:p>
        </p:txBody>
      </p:sp>
      <p:sp>
        <p:nvSpPr>
          <p:cNvPr id="20" name="Text 10"/>
          <p:cNvSpPr/>
          <p:nvPr/>
        </p:nvSpPr>
        <p:spPr>
          <a:xfrm>
            <a:off x="3098537" y="6331446"/>
            <a:ext cx="1256390" cy="328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for safety and reliability</a:t>
            </a:r>
            <a:endParaRPr lang="en-US" sz="10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03019" y="5538784"/>
            <a:ext cx="182615" cy="182615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5062446" y="5804374"/>
            <a:ext cx="1116347" cy="38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Networked APIs</a:t>
            </a:r>
            <a:endParaRPr lang="en-US" sz="1250" dirty="0"/>
          </a:p>
        </p:txBody>
      </p:sp>
      <p:sp>
        <p:nvSpPr>
          <p:cNvPr id="23" name="Text 12"/>
          <p:cNvSpPr/>
          <p:nvPr/>
        </p:nvSpPr>
        <p:spPr>
          <a:xfrm>
            <a:off x="4975933" y="6249270"/>
            <a:ext cx="1256390" cy="493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Supports service discovery and transport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2025-12-21T16:19:49Z</dcterms:created>
  <dcterms:modified xsi:type="dcterms:W3CDTF">2025-12-21T16:19:49Z</dcterms:modified>
</cp:coreProperties>
</file>